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88" r:id="rId6"/>
    <p:sldId id="285" r:id="rId7"/>
    <p:sldId id="278" r:id="rId8"/>
    <p:sldId id="289" r:id="rId9"/>
    <p:sldId id="290" r:id="rId10"/>
    <p:sldId id="287" r:id="rId11"/>
    <p:sldId id="291" r:id="rId12"/>
    <p:sldId id="294" r:id="rId13"/>
    <p:sldId id="295" r:id="rId14"/>
    <p:sldId id="293" r:id="rId15"/>
    <p:sldId id="292" r:id="rId16"/>
    <p:sldId id="296" r:id="rId17"/>
    <p:sldId id="297" r:id="rId18"/>
    <p:sldId id="281" r:id="rId19"/>
    <p:sldId id="283" r:id="rId20"/>
    <p:sldId id="29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28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BEB9AA"/>
    <a:srgbClr val="C0C9C2"/>
    <a:srgbClr val="AA9D92"/>
    <a:srgbClr val="F2F1EE"/>
    <a:srgbClr val="D8D2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595" autoAdjust="0"/>
  </p:normalViewPr>
  <p:slideViewPr>
    <p:cSldViewPr snapToGrid="0">
      <p:cViewPr varScale="1">
        <p:scale>
          <a:sx n="100" d="100"/>
          <a:sy n="100" d="100"/>
        </p:scale>
        <p:origin x="912" y="78"/>
      </p:cViewPr>
      <p:guideLst>
        <p:guide pos="4128"/>
        <p:guide orient="horz" pos="960"/>
      </p:guideLst>
    </p:cSldViewPr>
  </p:slideViewPr>
  <p:outlineViewPr>
    <p:cViewPr>
      <p:scale>
        <a:sx n="33" d="100"/>
        <a:sy n="33" d="100"/>
      </p:scale>
      <p:origin x="0" y="-402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E6020-4209-49A3-9DC4-18264096E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797462-F1DD-4E64-BC14-F17A0F34B5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32FC57-E1F8-4F59-A87C-2833007EAF57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75F0E3-AC70-4B5A-BCEB-9E3C021C86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F68B5-925F-4468-95B3-EA77C29C34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8A06BE-7519-4B21-9E1D-AE6D6E69C3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3830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ACAC0-59EA-4916-9995-398D6BEB88C3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B2C62-FE30-453D-946B-754E9E42C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26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 spacing + Page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375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https://www.investopedia.com/terms/p/pairstrade.asp</a:t>
            </a:r>
          </a:p>
          <a:p>
            <a:r>
              <a:rPr lang="en-US" dirty="0"/>
              <a:t>https://www.investopedia.com/terms/t/taxgainlossharvesting.asp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08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https://www.cnn.com/2023/08/24/investing/nvidia-stock/index.html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615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2964EA8-200F-47C5-90C2-1DBA3D6D7C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700" y="5078187"/>
            <a:ext cx="3222058" cy="96462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878E298-5074-4E51-993E-34931A897F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13" y="0"/>
            <a:ext cx="4941887" cy="57261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2D26D0E-18C6-4DB1-B3A5-75E29BD65B17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noFill/>
          <a:ln w="15875" cap="flat" cmpd="sng" algn="ctr">
            <a:solidFill>
              <a:schemeClr val="accent2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989B90B-5C3C-4760-9360-5AE10BF8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90000"/>
              </a:lnSpc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37C3D7-7DDB-42A8-901A-EC153DD274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0"/>
            <a:ext cx="4953000" cy="3302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7B95226-A076-4D55-B408-1389A2F8C7A0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028700" y="3556002"/>
            <a:ext cx="3108960" cy="2286000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6673F10-179D-4539-AA33-AE34EC0457EF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454152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B6CFC30-1A59-4D28-9E30-0FF7D632C6A2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805434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C4F3CC75-F9FA-4F77-9DD5-7E6C0F5C9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9D1A0-04AB-4DD4-B9DB-BDEC5E64C94C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3B5B65C-5DE0-4F81-8115-758CDB5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4A2ACE-2D85-4F78-818F-BBA6F6F0CC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0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DCD8D3-DF79-446E-9961-5797EE888B4C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CB4EDDC-C544-421C-905C-A4D40D98A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3EA80-260A-4EE9-83BB-E6DD04DEA906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9CBFDBF-2D2B-469A-9B2F-72F90474F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BA55D6-2810-4163-9D43-FEDA674E2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6829" y="573503"/>
            <a:ext cx="10156826" cy="1369591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9E87E0B-D644-4037-B322-715C648BAD3B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19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5">
            <a:extLst>
              <a:ext uri="{FF2B5EF4-FFF2-40B4-BE49-F238E27FC236}">
                <a16:creationId xmlns:a16="http://schemas.microsoft.com/office/drawing/2014/main" id="{940246AD-CE4F-4FD8-BCF6-5BA9ED62AC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543302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F8ECBB79-D5D3-4ECE-99F9-1B6834629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2">
            <a:extLst>
              <a:ext uri="{FF2B5EF4-FFF2-40B4-BE49-F238E27FC236}">
                <a16:creationId xmlns:a16="http://schemas.microsoft.com/office/drawing/2014/main" id="{C667C6DE-A3D4-4738-B7FC-43FB39FD7A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12C18C04-19C8-4ECC-83E8-6E65128CE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6"/>
            <a:ext cx="3924300" cy="284956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D14E5D8-EB42-4C87-B4AE-4746909A2D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813" y="5067300"/>
            <a:ext cx="3913187" cy="1319213"/>
          </a:xfrm>
        </p:spPr>
        <p:txBody>
          <a:bodyPr>
            <a:normAutofit/>
          </a:bodyPr>
          <a:lstStyle>
            <a:lvl1pPr>
              <a:defRPr lang="en-US" sz="16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0649945F-7BBD-4042-AA34-709CE3402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80274-DEF2-4F5D-8F74-69D0554CED55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51936C4A-DE5F-4BFE-AED0-47E48CD4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981B703-4F1F-41A6-AD71-3FFB2820F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130" y="465136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61D25CF-5413-4949-A54A-871660840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58050" y="2000250"/>
            <a:ext cx="4667250" cy="339883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224E3A4F-8479-4D38-A6D4-85F0883F3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D4DA8-2D4A-4F06-BECA-044AF4113FB4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D5A5341A-4863-40E8-8B9A-FB4E71925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2FED0-CD95-48B0-B54A-1F64F952C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8EF5E91-A275-4181-9C62-BC0773AD0512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1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423630CA-0A51-4B04-A57B-9E412A8FCD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7137" y="3862387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C994AE8-9E30-418E-8361-5D851AFA42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854450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D4E5783-2917-458E-BE61-F3D5AAA8F9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30908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1D734B5-5F1C-4E34-81FF-AD75105E83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5757DE8-43D6-4A47-ABC9-B39EC8016C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5"/>
            <a:ext cx="3924300" cy="43910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84C97B0-0D42-4831-9ABD-390370C0F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81873-7D47-483D-BCB4-50DD9806C720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CE8438DF-723C-49AB-AD18-1C40F107F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32FDE8-62A6-4290-88E6-2795313DE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465137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C85317C-3A2D-483F-B913-714129E195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3045" y="2426610"/>
            <a:ext cx="2378075" cy="111125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DFEC7-1EEC-4FF2-868A-9799EA69F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155" y="2714986"/>
            <a:ext cx="6674802" cy="65532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Graph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364FFEF-B933-46C6-A918-A80C987DB7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2147" y="0"/>
            <a:ext cx="3938588" cy="64008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59E5EAF8-68C2-4910-8F66-D9320B957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7967" y="2105933"/>
            <a:ext cx="5297883" cy="102421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3BE48E1-D3BE-4B52-B2EC-13A514CB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966" y="2105933"/>
            <a:ext cx="5297883" cy="2237467"/>
          </a:xfrm>
        </p:spPr>
        <p:txBody>
          <a:bodyPr anchor="t">
            <a:norm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6745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0815B22-13FE-47CD-9F79-73704A278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B74C9-B808-4394-A017-79C83B2524EF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7669539-CB64-44F5-999D-7B9E61F8A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BA076-F3B9-47CB-80C2-BE29F157D04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54075" y="1625600"/>
            <a:ext cx="10499725" cy="4860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09627E-FE70-43A1-B0CB-4D4F6C32C2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074" y="122239"/>
            <a:ext cx="10499725" cy="1355724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41BF345D-81AF-4851-83A1-62339848905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1917" y="517972"/>
            <a:ext cx="31089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C4F3A57-45ED-498D-858C-3EE63DF129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6601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1AC5BB09-E3BA-4948-93B3-EDCAAB8031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01197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BF83C6B7-5484-4586-8830-098BDCD9C9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66324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0C5663B1-EED6-4D80-A7C2-19E1366387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9069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0">
            <a:extLst>
              <a:ext uri="{FF2B5EF4-FFF2-40B4-BE49-F238E27FC236}">
                <a16:creationId xmlns:a16="http://schemas.microsoft.com/office/drawing/2014/main" id="{D21E7B61-407B-40A7-9AF6-0D7E7106B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6046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415C3ACC-5A8A-46E6-BA0D-90ADD27E2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2DF6D-B715-4785-8DEA-9165C638CF44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0D00A5C2-DCEE-4CB3-9307-61EB88B1D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8CB70-B054-4294-AD29-EE7A75C7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0D608-4E7A-4014-9F62-CB43A0C839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6638" y="2717800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C3A63B0-4EEA-45BC-A016-5FDA0969EA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861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080679B-5220-4478-B631-7112F870B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35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E4F61A3-2797-46FB-ACA7-0443E3BBDD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3907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14ED733B-1DE9-4FDC-BD5F-2BE3BB07C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402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05858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275B11D-8F3F-472B-BBCC-A4F7415AC0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3543300"/>
            <a:ext cx="3924300" cy="33147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9F0629D-1A5F-4F4F-90D6-430379624EF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sz="1600">
                <a:solidFill>
                  <a:schemeClr val="tx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Click to edit Master text styles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18C063B-0EE9-4FD5-A116-241C2454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AE72A-09B6-4D56-855D-4360BD347914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417B369-6569-4DCC-B684-BE1A7C5D0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EC1A7-43C3-481E-95D0-5616242E1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4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C6CF0E0-8FF2-4FE7-AC69-85BEFA656508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577C8-AB8C-4B8A-A01F-113B16C4DCA3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9" r:id="rId8"/>
    <p:sldLayoutId id="2147483655" r:id="rId9"/>
    <p:sldLayoutId id="2147483656" r:id="rId10"/>
    <p:sldLayoutId id="2147483658" r:id="rId11"/>
    <p:sldLayoutId id="2147483657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48">
          <p15:clr>
            <a:srgbClr val="F26B43"/>
          </p15:clr>
        </p15:guide>
        <p15:guide id="2" pos="1176">
          <p15:clr>
            <a:srgbClr val="F26B43"/>
          </p15:clr>
        </p15:guide>
        <p15:guide id="3" pos="1296">
          <p15:clr>
            <a:srgbClr val="F26B43"/>
          </p15:clr>
        </p15:guide>
        <p15:guide id="4" pos="1824">
          <p15:clr>
            <a:srgbClr val="F26B43"/>
          </p15:clr>
        </p15:guide>
        <p15:guide id="5" pos="1944">
          <p15:clr>
            <a:srgbClr val="F26B43"/>
          </p15:clr>
        </p15:guide>
        <p15:guide id="6" pos="2472">
          <p15:clr>
            <a:srgbClr val="F26B43"/>
          </p15:clr>
        </p15:guide>
        <p15:guide id="7" pos="2592">
          <p15:clr>
            <a:srgbClr val="F26B43"/>
          </p15:clr>
        </p15:guide>
        <p15:guide id="8" pos="3120">
          <p15:clr>
            <a:srgbClr val="F26B43"/>
          </p15:clr>
        </p15:guide>
        <p15:guide id="9" pos="3240">
          <p15:clr>
            <a:srgbClr val="F26B43"/>
          </p15:clr>
        </p15:guide>
        <p15:guide id="10" pos="3792">
          <p15:clr>
            <a:srgbClr val="F26B43"/>
          </p15:clr>
        </p15:guide>
        <p15:guide id="11" pos="3912">
          <p15:clr>
            <a:srgbClr val="F26B43"/>
          </p15:clr>
        </p15:guide>
        <p15:guide id="12" pos="4416">
          <p15:clr>
            <a:srgbClr val="F26B43"/>
          </p15:clr>
        </p15:guide>
        <p15:guide id="13" pos="4560">
          <p15:clr>
            <a:srgbClr val="F26B43"/>
          </p15:clr>
        </p15:guide>
        <p15:guide id="14" pos="5088">
          <p15:clr>
            <a:srgbClr val="F26B43"/>
          </p15:clr>
        </p15:guide>
        <p15:guide id="15" pos="5208">
          <p15:clr>
            <a:srgbClr val="F26B43"/>
          </p15:clr>
        </p15:guide>
        <p15:guide id="16" pos="5736">
          <p15:clr>
            <a:srgbClr val="F26B43"/>
          </p15:clr>
        </p15:guide>
        <p15:guide id="17" pos="5856">
          <p15:clr>
            <a:srgbClr val="F26B43"/>
          </p15:clr>
        </p15:guide>
        <p15:guide id="18" pos="6384">
          <p15:clr>
            <a:srgbClr val="F26B43"/>
          </p15:clr>
        </p15:guide>
        <p15:guide id="19" pos="6504">
          <p15:clr>
            <a:srgbClr val="F26B43"/>
          </p15:clr>
        </p15:guide>
        <p15:guide id="20" pos="7032">
          <p15:clr>
            <a:srgbClr val="F26B43"/>
          </p15:clr>
        </p15:guide>
        <p15:guide id="21" orient="horz" pos="288">
          <p15:clr>
            <a:srgbClr val="F26B43"/>
          </p15:clr>
        </p15:guide>
        <p15:guide id="22" orient="horz" pos="1128">
          <p15:clr>
            <a:srgbClr val="F26B43"/>
          </p15:clr>
        </p15:guide>
        <p15:guide id="23" orient="horz" pos="1248">
          <p15:clr>
            <a:srgbClr val="F26B43"/>
          </p15:clr>
        </p15:guide>
        <p15:guide id="24" orient="horz" pos="2088">
          <p15:clr>
            <a:srgbClr val="F26B43"/>
          </p15:clr>
        </p15:guide>
        <p15:guide id="25" orient="horz" pos="2232">
          <p15:clr>
            <a:srgbClr val="F26B43"/>
          </p15:clr>
        </p15:guide>
        <p15:guide id="26" orient="horz" pos="3048">
          <p15:clr>
            <a:srgbClr val="F26B43"/>
          </p15:clr>
        </p15:guide>
        <p15:guide id="27" orient="horz" pos="3192">
          <p15:clr>
            <a:srgbClr val="F26B43"/>
          </p15:clr>
        </p15:guide>
        <p15:guide id="28" orient="horz" pos="40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yimagesearch.com/2019/06/17/online-incremental-learning-with-keras-and-creme/" TargetMode="External"/><Relationship Id="rId7" Type="http://schemas.openxmlformats.org/officeDocument/2006/relationships/hyperlink" Target="https://www.kaggle.com/code/kamyarazar/stock-price-prediction-lstm-hyperparameter-tuning" TargetMode="External"/><Relationship Id="rId2" Type="http://schemas.openxmlformats.org/officeDocument/2006/relationships/hyperlink" Target="https://link.springer.com/article/10.1007/s12530-022-09481-x#Fig2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towardsdatascience.com/time-series-forecasting-predicting-stock-prices-using-an-arima-model-2e3b3080bd70" TargetMode="External"/><Relationship Id="rId5" Type="http://schemas.openxmlformats.org/officeDocument/2006/relationships/hyperlink" Target="https://cs230.stanford.edu/projects_winter_2020/reports/32066186.pdf" TargetMode="External"/><Relationship Id="rId4" Type="http://schemas.openxmlformats.org/officeDocument/2006/relationships/hyperlink" Target="https://medium.com/the-handbook-of-coding-in-finance/stock-prices-prediction-using-long-short-term-memory-lstm-model-in-python-734dd1ed682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linkedin.com/in/johnsonbam/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www.linkedin.com/in/nishantnayar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lose up photo of colorful graph data">
            <a:extLst>
              <a:ext uri="{FF2B5EF4-FFF2-40B4-BE49-F238E27FC236}">
                <a16:creationId xmlns:a16="http://schemas.microsoft.com/office/drawing/2014/main" id="{989DB536-6819-4D2C-B0DB-D6649F94F6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20973" r="3" b="3"/>
          <a:stretch/>
        </p:blipFill>
        <p:spPr>
          <a:xfrm>
            <a:off x="1028700" y="3543300"/>
            <a:ext cx="3924300" cy="3314700"/>
          </a:xfrm>
          <a:noFill/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7A48A35-E5E4-4A5F-9F91-BAEA4F5DF21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tx2">
                    <a:lumMod val="50000"/>
                  </a:schemeClr>
                </a:solidFill>
              </a:rPr>
              <a:t>Nishant Nayar</a:t>
            </a:r>
          </a:p>
          <a:p>
            <a:r>
              <a:rPr lang="en-US" sz="1600" dirty="0">
                <a:solidFill>
                  <a:schemeClr val="tx2">
                    <a:lumMod val="50000"/>
                  </a:schemeClr>
                </a:solidFill>
              </a:rPr>
              <a:t>Johnson Bam</a:t>
            </a:r>
          </a:p>
          <a:p>
            <a:endParaRPr lang="en-US" sz="16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7" name="Date Placeholder 3">
            <a:extLst>
              <a:ext uri="{FF2B5EF4-FFF2-40B4-BE49-F238E27FC236}">
                <a16:creationId xmlns:a16="http://schemas.microsoft.com/office/drawing/2014/main" id="{048EBB5A-AC5B-6DED-F107-131C7C52D2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7AE72A-09B6-4D56-855D-4360BD347914}" type="datetime1">
              <a:rPr lang="en-US" smtClean="0"/>
              <a:pPr>
                <a:spcAft>
                  <a:spcPts val="600"/>
                </a:spcAft>
              </a:pPr>
              <a:t>10/17/2023</a:t>
            </a:fld>
            <a:endParaRPr lang="en-US"/>
          </a:p>
        </p:txBody>
      </p:sp>
      <p:sp>
        <p:nvSpPr>
          <p:cNvPr id="38" name="Slide Number Placeholder 4">
            <a:extLst>
              <a:ext uri="{FF2B5EF4-FFF2-40B4-BE49-F238E27FC236}">
                <a16:creationId xmlns:a16="http://schemas.microsoft.com/office/drawing/2014/main" id="{4FAA409F-406C-05D7-4A0C-811F6F8EB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467C95-DF23-40B9-B265-2E6F3DE2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534" y="539225"/>
            <a:ext cx="3924300" cy="2434386"/>
          </a:xfrm>
        </p:spPr>
        <p:txBody>
          <a:bodyPr anchor="ctr">
            <a:noAutofit/>
          </a:bodyPr>
          <a:lstStyle/>
          <a:p>
            <a:r>
              <a:rPr lang="en-US" sz="5400" dirty="0"/>
              <a:t>Stock Price Prediction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427537-DD4E-67B0-DAEF-DC75F7B647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73C9B5-96CA-74A9-A8F6-A0A31EB51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969914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D75F695-5845-C916-382D-14713831D6EA}"/>
              </a:ext>
            </a:extLst>
          </p:cNvPr>
          <p:cNvSpPr txBox="1">
            <a:spLocks/>
          </p:cNvSpPr>
          <p:nvPr/>
        </p:nvSpPr>
        <p:spPr>
          <a:xfrm>
            <a:off x="638881" y="417576"/>
            <a:ext cx="10909640" cy="12493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Target State Architecture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diagram of a computer&#10;&#10;Description automatically generated with medium confidence">
            <a:extLst>
              <a:ext uri="{FF2B5EF4-FFF2-40B4-BE49-F238E27FC236}">
                <a16:creationId xmlns:a16="http://schemas.microsoft.com/office/drawing/2014/main" id="{9A7F39F4-538B-B8C6-70AE-4E3EFA833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788" y="2366772"/>
            <a:ext cx="9079375" cy="3586353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9BF560-BEBB-4B63-B85B-682839EA46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0EA6C54-2562-43EA-9A1B-F808D04718E7}" type="datetime1">
              <a:rPr lang="en-US" sz="1200" smtClean="0"/>
              <a:pPr>
                <a:spcAft>
                  <a:spcPts val="600"/>
                </a:spcAft>
              </a:pPr>
              <a:t>10/17/2023</a:t>
            </a:fld>
            <a:endParaRPr lang="en-US" sz="12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DD75CF-FC00-4457-0921-0D4254273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z="1200" smtClean="0">
                <a:latin typeface="+mn-lt"/>
                <a:cs typeface="+mn-cs"/>
              </a:rPr>
              <a:pPr>
                <a:spcAft>
                  <a:spcPts val="600"/>
                </a:spcAft>
              </a:pPr>
              <a:t>11</a:t>
            </a:fld>
            <a:endParaRPr lang="en-US" sz="1200">
              <a:latin typeface="+mn-lt"/>
              <a:cs typeface="+mn-cs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811AF79-4A73-249F-DABE-117394907FFB}"/>
              </a:ext>
            </a:extLst>
          </p:cNvPr>
          <p:cNvSpPr txBox="1">
            <a:spLocks/>
          </p:cNvSpPr>
          <p:nvPr/>
        </p:nvSpPr>
        <p:spPr>
          <a:xfrm>
            <a:off x="1392234" y="1888267"/>
            <a:ext cx="10056815" cy="62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Public cloud based for always – on and resiliency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0E8EA7D-4429-01E3-6AFD-5AE177BAA7F1}"/>
              </a:ext>
            </a:extLst>
          </p:cNvPr>
          <p:cNvSpPr txBox="1">
            <a:spLocks/>
          </p:cNvSpPr>
          <p:nvPr/>
        </p:nvSpPr>
        <p:spPr>
          <a:xfrm>
            <a:off x="1065293" y="5781705"/>
            <a:ext cx="10056815" cy="62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Public cloud based for always – on and resiliency</a:t>
            </a:r>
          </a:p>
        </p:txBody>
      </p:sp>
    </p:spTree>
    <p:extLst>
      <p:ext uri="{BB962C8B-B14F-4D97-AF65-F5344CB8AC3E}">
        <p14:creationId xmlns:p14="http://schemas.microsoft.com/office/powerpoint/2010/main" val="1114869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9BF560-BEBB-4B63-B85B-682839EA46C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DD75CF-FC00-4457-0921-0D4254273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D75F695-5845-C916-382D-14713831D6EA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Interim Architecture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51CF6C-3D6A-8CF8-E338-941B912704DB}"/>
              </a:ext>
            </a:extLst>
          </p:cNvPr>
          <p:cNvSpPr/>
          <p:nvPr/>
        </p:nvSpPr>
        <p:spPr>
          <a:xfrm>
            <a:off x="1219200" y="1428750"/>
            <a:ext cx="1419225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Websocket</a:t>
            </a:r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15291E-2DB3-93E1-FB9D-0E5DDAE91539}"/>
              </a:ext>
            </a:extLst>
          </p:cNvPr>
          <p:cNvSpPr/>
          <p:nvPr/>
        </p:nvSpPr>
        <p:spPr>
          <a:xfrm>
            <a:off x="3776662" y="3028950"/>
            <a:ext cx="1704975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Nightly Model generation</a:t>
            </a:r>
          </a:p>
        </p:txBody>
      </p:sp>
      <p:pic>
        <p:nvPicPr>
          <p:cNvPr id="10" name="Graphic 9" descr="Arrow circle with solid fill">
            <a:extLst>
              <a:ext uri="{FF2B5EF4-FFF2-40B4-BE49-F238E27FC236}">
                <a16:creationId xmlns:a16="http://schemas.microsoft.com/office/drawing/2014/main" id="{0BE35351-F371-5563-AEC5-E3850D910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67301" y="2630487"/>
            <a:ext cx="752475" cy="75247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E4C5939-1AA7-E36D-0925-FCF3084F017D}"/>
              </a:ext>
            </a:extLst>
          </p:cNvPr>
          <p:cNvSpPr/>
          <p:nvPr/>
        </p:nvSpPr>
        <p:spPr>
          <a:xfrm>
            <a:off x="3838575" y="1428750"/>
            <a:ext cx="1657350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 Subscription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3369B14-8EE4-4270-8CCF-BE91FCADC183}"/>
              </a:ext>
            </a:extLst>
          </p:cNvPr>
          <p:cNvCxnSpPr>
            <a:stCxn id="5" idx="3"/>
            <a:endCxn id="11" idx="1"/>
          </p:cNvCxnSpPr>
          <p:nvPr/>
        </p:nvCxnSpPr>
        <p:spPr>
          <a:xfrm>
            <a:off x="2638425" y="1843088"/>
            <a:ext cx="1200150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BF0B3E4B-15AC-4341-6676-2C341C577DD4}"/>
              </a:ext>
            </a:extLst>
          </p:cNvPr>
          <p:cNvSpPr/>
          <p:nvPr/>
        </p:nvSpPr>
        <p:spPr>
          <a:xfrm>
            <a:off x="6696075" y="1428749"/>
            <a:ext cx="1657350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Predictions</a:t>
            </a:r>
          </a:p>
          <a:p>
            <a:pPr algn="ctr"/>
            <a:r>
              <a:rPr lang="en-US" sz="1200" i="1" dirty="0"/>
              <a:t>Incremental Learning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600359F-DC7E-E943-322C-90E976417FD6}"/>
              </a:ext>
            </a:extLst>
          </p:cNvPr>
          <p:cNvCxnSpPr>
            <a:stCxn id="11" idx="3"/>
            <a:endCxn id="14" idx="1"/>
          </p:cNvCxnSpPr>
          <p:nvPr/>
        </p:nvCxnSpPr>
        <p:spPr>
          <a:xfrm flipV="1">
            <a:off x="5495925" y="1843087"/>
            <a:ext cx="1200150" cy="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FAA03450-E7B7-AD6D-94C5-F203A804BE10}"/>
              </a:ext>
            </a:extLst>
          </p:cNvPr>
          <p:cNvSpPr/>
          <p:nvPr/>
        </p:nvSpPr>
        <p:spPr>
          <a:xfrm>
            <a:off x="9553575" y="1428748"/>
            <a:ext cx="1657350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User Interface</a:t>
            </a:r>
          </a:p>
          <a:p>
            <a:pPr algn="ctr"/>
            <a:r>
              <a:rPr lang="en-US" sz="1200" i="1" dirty="0" err="1"/>
              <a:t>Streamlit</a:t>
            </a:r>
            <a:endParaRPr lang="en-US" sz="1200" i="1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8B30722-373A-302E-4742-0C73EAEDA135}"/>
              </a:ext>
            </a:extLst>
          </p:cNvPr>
          <p:cNvCxnSpPr>
            <a:stCxn id="14" idx="3"/>
            <a:endCxn id="17" idx="1"/>
          </p:cNvCxnSpPr>
          <p:nvPr/>
        </p:nvCxnSpPr>
        <p:spPr>
          <a:xfrm flipV="1">
            <a:off x="8353425" y="1843086"/>
            <a:ext cx="1200150" cy="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8E53D17-78F9-2CFC-816D-1937A65DB1F0}"/>
              </a:ext>
            </a:extLst>
          </p:cNvPr>
          <p:cNvSpPr/>
          <p:nvPr/>
        </p:nvSpPr>
        <p:spPr>
          <a:xfrm>
            <a:off x="1219200" y="3028950"/>
            <a:ext cx="1704975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 Store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C185F088-EB65-E23F-3008-823B3C98355B}"/>
              </a:ext>
            </a:extLst>
          </p:cNvPr>
          <p:cNvCxnSpPr>
            <a:stCxn id="11" idx="2"/>
            <a:endCxn id="20" idx="0"/>
          </p:cNvCxnSpPr>
          <p:nvPr/>
        </p:nvCxnSpPr>
        <p:spPr>
          <a:xfrm rot="5400000">
            <a:off x="2983707" y="1345406"/>
            <a:ext cx="771525" cy="2595562"/>
          </a:xfrm>
          <a:prstGeom prst="bentConnector3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3014035-08A7-2BFF-8362-8827B6B2E3AD}"/>
              </a:ext>
            </a:extLst>
          </p:cNvPr>
          <p:cNvCxnSpPr>
            <a:stCxn id="20" idx="3"/>
            <a:endCxn id="6" idx="1"/>
          </p:cNvCxnSpPr>
          <p:nvPr/>
        </p:nvCxnSpPr>
        <p:spPr>
          <a:xfrm>
            <a:off x="2924175" y="3443288"/>
            <a:ext cx="852487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14514D1-C182-D8BC-FC33-B5B1891EB502}"/>
              </a:ext>
            </a:extLst>
          </p:cNvPr>
          <p:cNvSpPr txBox="1"/>
          <p:nvPr/>
        </p:nvSpPr>
        <p:spPr>
          <a:xfrm>
            <a:off x="3645694" y="3933988"/>
            <a:ext cx="20431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LSTM Model and Scaler</a:t>
            </a:r>
          </a:p>
          <a:p>
            <a:pPr algn="ctr"/>
            <a:r>
              <a:rPr lang="en-US" sz="1050" i="1" dirty="0"/>
              <a:t>Entire dataset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F85BC70-E3DA-3A25-FB5C-842608AC0900}"/>
              </a:ext>
            </a:extLst>
          </p:cNvPr>
          <p:cNvSpPr txBox="1"/>
          <p:nvPr/>
        </p:nvSpPr>
        <p:spPr>
          <a:xfrm>
            <a:off x="6265069" y="2305052"/>
            <a:ext cx="1326356" cy="423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LSTM Model </a:t>
            </a:r>
          </a:p>
          <a:p>
            <a:pPr algn="ctr"/>
            <a:r>
              <a:rPr lang="en-US" sz="1050" i="1" dirty="0"/>
              <a:t>Incremental data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08AFB21-9B88-3BA1-76DF-2576584C4A6A}"/>
              </a:ext>
            </a:extLst>
          </p:cNvPr>
          <p:cNvSpPr/>
          <p:nvPr/>
        </p:nvSpPr>
        <p:spPr>
          <a:xfrm>
            <a:off x="6672262" y="2995611"/>
            <a:ext cx="1704975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LSTM Model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8C8A4F8-7D86-B1B5-2E22-A7E26D3B7368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5476875" y="3409949"/>
            <a:ext cx="1195387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1F295CD-3F0B-3FCD-C444-FAD3CFC3A5C9}"/>
              </a:ext>
            </a:extLst>
          </p:cNvPr>
          <p:cNvCxnSpPr>
            <a:stCxn id="14" idx="2"/>
            <a:endCxn id="31" idx="0"/>
          </p:cNvCxnSpPr>
          <p:nvPr/>
        </p:nvCxnSpPr>
        <p:spPr>
          <a:xfrm>
            <a:off x="7524750" y="2257424"/>
            <a:ext cx="0" cy="738187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80E5DF8-2BFF-8EA9-0DA5-561CF63DB13D}"/>
              </a:ext>
            </a:extLst>
          </p:cNvPr>
          <p:cNvSpPr txBox="1"/>
          <p:nvPr/>
        </p:nvSpPr>
        <p:spPr>
          <a:xfrm>
            <a:off x="1219200" y="2291432"/>
            <a:ext cx="13263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/>
              <a:t>Finnhub</a:t>
            </a:r>
            <a:endParaRPr lang="en-US" sz="1050" i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EB6EBB-8A2C-D10A-7379-EDFBC6688A37}"/>
              </a:ext>
            </a:extLst>
          </p:cNvPr>
          <p:cNvSpPr txBox="1"/>
          <p:nvPr/>
        </p:nvSpPr>
        <p:spPr>
          <a:xfrm>
            <a:off x="1200150" y="3951571"/>
            <a:ext cx="17049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Alpaca Api</a:t>
            </a:r>
          </a:p>
          <a:p>
            <a:pPr algn="ctr"/>
            <a:r>
              <a:rPr lang="en-US" sz="1050" i="1" dirty="0"/>
              <a:t>Historical Prices</a:t>
            </a:r>
            <a:endParaRPr lang="en-US" sz="1000" i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E3CD424-9929-828C-BE99-5EA553BA402C}"/>
              </a:ext>
            </a:extLst>
          </p:cNvPr>
          <p:cNvSpPr txBox="1"/>
          <p:nvPr/>
        </p:nvSpPr>
        <p:spPr>
          <a:xfrm>
            <a:off x="1028700" y="4953496"/>
            <a:ext cx="62007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- Data quality of financial websites is good, no need for outlier detection</a:t>
            </a:r>
          </a:p>
          <a:p>
            <a:r>
              <a:rPr lang="en-US" sz="1400" dirty="0"/>
              <a:t>- Standard </a:t>
            </a:r>
            <a:r>
              <a:rPr lang="en-US" sz="1400" dirty="0" err="1"/>
              <a:t>MinMax</a:t>
            </a:r>
            <a:r>
              <a:rPr lang="en-US" sz="1400" dirty="0"/>
              <a:t> Scaler was used, was saved and same was used in incremental learning also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E2B9724E-E2BE-2374-7634-0891E03BF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3891" y="4185190"/>
            <a:ext cx="3748860" cy="211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554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427537-DD4E-67B0-DAEF-DC75F7B647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73C9B5-96CA-74A9-A8F6-A0A31EB51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User Interface</a:t>
            </a:r>
          </a:p>
        </p:txBody>
      </p:sp>
    </p:spTree>
    <p:extLst>
      <p:ext uri="{BB962C8B-B14F-4D97-AF65-F5344CB8AC3E}">
        <p14:creationId xmlns:p14="http://schemas.microsoft.com/office/powerpoint/2010/main" val="38226588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A02D8E-2B3D-4B4E-7676-518B853E4B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98" r="11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E349D6-4313-9CA2-E97A-661EF5BED7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0EA6C54-2562-43EA-9A1B-F808D04718E7}" type="datetime1">
              <a:rPr lang="en-US" sz="12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10/17/2023</a:t>
            </a:fld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7FC706-28BB-E398-3322-44BE553FB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z="1200">
                <a:solidFill>
                  <a:srgbClr val="FFFFFF"/>
                </a:solidFill>
                <a:latin typeface="+mn-lt"/>
                <a:cs typeface="+mn-cs"/>
              </a:rPr>
              <a:pPr>
                <a:spcAft>
                  <a:spcPts val="600"/>
                </a:spcAft>
              </a:pPr>
              <a:t>14</a:t>
            </a:fld>
            <a:endParaRPr lang="en-US" sz="1200">
              <a:solidFill>
                <a:srgbClr val="FFFFFF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7249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039366-CC4B-45CC-9139-66129D35DB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94C1777-B62D-468E-BE34-64A07CED0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What’s next</a:t>
            </a:r>
          </a:p>
        </p:txBody>
      </p:sp>
    </p:spTree>
    <p:extLst>
      <p:ext uri="{BB962C8B-B14F-4D97-AF65-F5344CB8AC3E}">
        <p14:creationId xmlns:p14="http://schemas.microsoft.com/office/powerpoint/2010/main" val="675137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0A931-F348-4A41-A5F4-69657F3CA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pic>
        <p:nvPicPr>
          <p:cNvPr id="30" name="Picture Placeholder 29" descr="Three darts on bullseye">
            <a:extLst>
              <a:ext uri="{FF2B5EF4-FFF2-40B4-BE49-F238E27FC236}">
                <a16:creationId xmlns:a16="http://schemas.microsoft.com/office/drawing/2014/main" id="{F17D888B-B94F-48D0-ABAF-32CE1164DE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BD264-B274-4D4C-8E2B-C6F7606B25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28700" y="3556002"/>
            <a:ext cx="3108960" cy="2286000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Cloud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pPr>
              <a:defRPr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Use AWS or Google Pub/Sub for deployment</a:t>
            </a:r>
          </a:p>
          <a:p>
            <a:pPr>
              <a:defRPr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Always – On and Resiliency</a:t>
            </a:r>
            <a:endParaRPr lang="en-US" sz="1600" dirty="0">
              <a:solidFill>
                <a:srgbClr val="C0C9C2">
                  <a:lumMod val="50000"/>
                </a:srgbClr>
              </a:solidFill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EC41F11-47BD-44B1-BF22-D3C7965626E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41520" y="3556001"/>
            <a:ext cx="3108960" cy="2285999"/>
          </a:xfrm>
        </p:spPr>
        <p:txBody>
          <a:bodyPr>
            <a:normAutofit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Model Finetuning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Explore other models like LSTM with Attention and GANs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Handle spikes in data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Compare nightly and Incremental learning model performance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endParaRPr lang="en-US" dirty="0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34CC2084-FCB9-4F4B-8B47-44B2A81D523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054340" y="3556001"/>
            <a:ext cx="3108960" cy="2285999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Data Sources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Pricing Data- sources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Connecting with Alpaca , </a:t>
            </a:r>
            <a:r>
              <a:rPr lang="en-US" sz="1600" dirty="0" err="1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Binance</a:t>
            </a: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 for trading</a:t>
            </a:r>
          </a:p>
        </p:txBody>
      </p: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44BB509D-E79A-48CF-9C7A-2B385FD379A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78CD27B-109C-41C9-9CF4-85F532F66BBB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25AC8E0E-F9A1-4D3C-8AB5-4C215FD5C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39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DE214F-1B40-77CD-E638-558B8C62459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0A2063-11CB-EC09-680C-8595D6CC8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F7A324-A4D9-19A3-A1A7-CC39ABA3DA55}"/>
              </a:ext>
            </a:extLst>
          </p:cNvPr>
          <p:cNvSpPr txBox="1"/>
          <p:nvPr/>
        </p:nvSpPr>
        <p:spPr>
          <a:xfrm>
            <a:off x="793748" y="1367810"/>
            <a:ext cx="109823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ChatGpt</a:t>
            </a:r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CAC6771B-0917-9E0C-443F-5792BB648284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References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4906FF-1343-DD74-87EC-59D84B067B29}"/>
              </a:ext>
            </a:extLst>
          </p:cNvPr>
          <p:cNvSpPr txBox="1"/>
          <p:nvPr/>
        </p:nvSpPr>
        <p:spPr>
          <a:xfrm>
            <a:off x="765173" y="2496235"/>
            <a:ext cx="1098232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https://link.springer.com/article/10.1007/s12530-022-09481-x#Fig2</a:t>
            </a:r>
            <a:endParaRPr lang="en-US" dirty="0"/>
          </a:p>
          <a:p>
            <a:r>
              <a:rPr lang="en-US" dirty="0">
                <a:hlinkClick r:id="rId3"/>
              </a:rPr>
              <a:t>https://pyimagesearch.com/2019/06/17/online-incremental-learning-with-keras-and-creme/</a:t>
            </a:r>
            <a:endParaRPr lang="en-US" dirty="0"/>
          </a:p>
          <a:p>
            <a:r>
              <a:rPr lang="en-US" dirty="0">
                <a:hlinkClick r:id="rId4"/>
              </a:rPr>
              <a:t>https://medium.com/the-handbook-of-coding-in-finance/stock-prices-prediction-using-long-short-term-memory-lstm-model-in-python-734dd1ed6827</a:t>
            </a:r>
            <a:endParaRPr lang="en-US" dirty="0"/>
          </a:p>
          <a:p>
            <a:r>
              <a:rPr lang="en-US" dirty="0">
                <a:hlinkClick r:id="rId5"/>
              </a:rPr>
              <a:t>https://cs230.stanford.edu/projects_winter_2020/reports/32066186.pdf</a:t>
            </a:r>
            <a:endParaRPr lang="en-US" dirty="0"/>
          </a:p>
          <a:p>
            <a:r>
              <a:rPr lang="en-US" dirty="0">
                <a:hlinkClick r:id="rId6"/>
              </a:rPr>
              <a:t>https://towardsdatascience.com/time-series-forecasting-predicting-stock-prices-using-an-arima-model-2e3b3080bd70</a:t>
            </a:r>
            <a:endParaRPr lang="en-US" dirty="0"/>
          </a:p>
          <a:p>
            <a:r>
              <a:rPr lang="en-US" dirty="0">
                <a:hlinkClick r:id="rId7"/>
              </a:rPr>
              <a:t>https://www.kaggle.com/code/kamyarazar/stock-price-prediction-lstm-hyperparameter-tuning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7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EBE147A-9B99-4FFD-BC53-05C5BD025E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00312" y="2155740"/>
            <a:ext cx="1866900" cy="333981"/>
          </a:xfrm>
        </p:spPr>
        <p:txBody>
          <a:bodyPr/>
          <a:lstStyle/>
          <a:p>
            <a:pPr algn="ctr"/>
            <a:r>
              <a:rPr lang="en-US" dirty="0"/>
              <a:t>Nishant</a:t>
            </a:r>
            <a:endParaRPr lang="en-US" sz="1400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28CF967-AF84-4550-882F-01B6C8B02C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48425" y="2154600"/>
            <a:ext cx="1866900" cy="333980"/>
          </a:xfrm>
        </p:spPr>
        <p:txBody>
          <a:bodyPr/>
          <a:lstStyle/>
          <a:p>
            <a:pPr algn="ctr"/>
            <a:r>
              <a:rPr lang="en-US" dirty="0"/>
              <a:t>Johnson</a:t>
            </a:r>
            <a:endParaRPr lang="en-US" sz="1400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C3B3E269-C9C3-4FFC-B678-9FAC0C023B3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2200275" y="2613399"/>
            <a:ext cx="1874874" cy="2848123"/>
          </a:xfrm>
        </p:spPr>
      </p:pic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7A34BEEA-96BB-4238-8447-EF7692728BC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/>
          <a:srcRect/>
          <a:stretch/>
        </p:blipFill>
        <p:spPr>
          <a:xfrm>
            <a:off x="6463522" y="2611652"/>
            <a:ext cx="1874874" cy="2848123"/>
          </a:xfrm>
        </p:spPr>
      </p:pic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F6CE792E-745D-4408-9AB1-740D556972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65208FE-0220-403B-8209-06D9990EA4C9}" type="datetime1">
              <a:rPr lang="en-US" smtClean="0"/>
              <a:pPr/>
              <a:t>10/17/2023</a:t>
            </a:fld>
            <a:endParaRPr lang="en-US" dirty="0"/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BF214639-68C6-49E7-90D4-F4DAFEFBF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5" name="Content Placeholder 24">
            <a:extLst>
              <a:ext uri="{FF2B5EF4-FFF2-40B4-BE49-F238E27FC236}">
                <a16:creationId xmlns:a16="http://schemas.microsoft.com/office/drawing/2014/main" id="{8CCBCA31-ADE0-9F7B-0D59-AD2CD78789E1}"/>
              </a:ext>
            </a:extLst>
          </p:cNvPr>
          <p:cNvSpPr txBox="1">
            <a:spLocks/>
          </p:cNvSpPr>
          <p:nvPr/>
        </p:nvSpPr>
        <p:spPr>
          <a:xfrm>
            <a:off x="1758342" y="5575675"/>
            <a:ext cx="2750840" cy="386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lang="en-US" sz="14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nishant.nayar@hotmail.com</a:t>
            </a:r>
            <a:endParaRPr lang="en-US" sz="1050" dirty="0">
              <a:solidFill>
                <a:srgbClr val="C0C9C2">
                  <a:lumMod val="50000"/>
                </a:srgbClr>
              </a:solidFill>
              <a:cs typeface="Biome Light" panose="020B0303030204020804" pitchFamily="34" charset="0"/>
            </a:endParaRPr>
          </a:p>
        </p:txBody>
      </p:sp>
      <p:pic>
        <p:nvPicPr>
          <p:cNvPr id="18" name="Picture 17" descr="A blue and black logo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CF1FC109-3426-0B9B-D8AB-AB7BE888BC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6302" y="5594725"/>
            <a:ext cx="365760" cy="311040"/>
          </a:xfrm>
          <a:prstGeom prst="rect">
            <a:avLst/>
          </a:prstGeom>
        </p:spPr>
      </p:pic>
      <p:sp>
        <p:nvSpPr>
          <p:cNvPr id="20" name="Content Placeholder 24">
            <a:extLst>
              <a:ext uri="{FF2B5EF4-FFF2-40B4-BE49-F238E27FC236}">
                <a16:creationId xmlns:a16="http://schemas.microsoft.com/office/drawing/2014/main" id="{4EE411F7-95FC-781D-EE8A-100304A13B19}"/>
              </a:ext>
            </a:extLst>
          </p:cNvPr>
          <p:cNvSpPr txBox="1">
            <a:spLocks/>
          </p:cNvSpPr>
          <p:nvPr/>
        </p:nvSpPr>
        <p:spPr>
          <a:xfrm>
            <a:off x="6139842" y="5575675"/>
            <a:ext cx="2750840" cy="386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lang="en-US" sz="14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bam_johnson@yahoo.com</a:t>
            </a:r>
            <a:endParaRPr lang="en-US" sz="1050" dirty="0">
              <a:solidFill>
                <a:srgbClr val="C0C9C2">
                  <a:lumMod val="50000"/>
                </a:srgbClr>
              </a:solidFill>
              <a:cs typeface="Biome Light" panose="020B0303030204020804" pitchFamily="34" charset="0"/>
            </a:endParaRPr>
          </a:p>
        </p:txBody>
      </p:sp>
      <p:pic>
        <p:nvPicPr>
          <p:cNvPr id="27" name="Picture 26" descr="A blue and black logo&#10;&#10;Description automatically generated">
            <a:hlinkClick r:id="rId6"/>
            <a:extLst>
              <a:ext uri="{FF2B5EF4-FFF2-40B4-BE49-F238E27FC236}">
                <a16:creationId xmlns:a16="http://schemas.microsoft.com/office/drawing/2014/main" id="{7DA70580-14E7-2069-7212-F9A50E663E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7802" y="5575675"/>
            <a:ext cx="365760" cy="311040"/>
          </a:xfrm>
          <a:prstGeom prst="rect">
            <a:avLst/>
          </a:prstGeom>
        </p:spPr>
      </p:pic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41AC8B3C-5FA4-BF37-57BF-E91E1C58A13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9E24BCE-48CF-4EA0-8CEE-DABDE8C63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58F439-AA31-28D5-6C03-FDCBE6BBE187}"/>
              </a:ext>
            </a:extLst>
          </p:cNvPr>
          <p:cNvSpPr txBox="1"/>
          <p:nvPr/>
        </p:nvSpPr>
        <p:spPr>
          <a:xfrm>
            <a:off x="3604307" y="6148960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i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https://github.com/nishantnayar/Ensign/tree/main</a:t>
            </a:r>
          </a:p>
        </p:txBody>
      </p:sp>
    </p:spTree>
    <p:extLst>
      <p:ext uri="{BB962C8B-B14F-4D97-AF65-F5344CB8AC3E}">
        <p14:creationId xmlns:p14="http://schemas.microsoft.com/office/powerpoint/2010/main" val="4083546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EC46ADB-55E5-43DA-8E91-C49412A33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1A7FF5-E7DB-4462-BC64-12126BDC0D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01 Introduction</a:t>
            </a:r>
          </a:p>
          <a:p>
            <a:r>
              <a:rPr lang="en-US" dirty="0"/>
              <a:t>02 Time-Series Price Prediction</a:t>
            </a:r>
          </a:p>
          <a:p>
            <a:r>
              <a:rPr lang="en-US" dirty="0"/>
              <a:t>03 Architecture</a:t>
            </a:r>
          </a:p>
          <a:p>
            <a:r>
              <a:rPr lang="en-US" dirty="0"/>
              <a:t>04 User Interface</a:t>
            </a:r>
          </a:p>
          <a:p>
            <a:r>
              <a:rPr lang="en-US" dirty="0"/>
              <a:t>05 What’s next</a:t>
            </a:r>
          </a:p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10C7A9E-B1D7-4285-8DD5-D28AFDC7B4F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AF05980-54E0-4F3D-BAF3-4CE06FA77025}" type="datetime1">
              <a:rPr lang="en-US" smtClean="0"/>
              <a:pPr/>
              <a:t>10/17/2023</a:t>
            </a:fld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7B234E-FE17-4087-92FD-3802CA26E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5168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E394849-EE6D-4358-A824-BBF6E518EA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EA6B7DE5-BFCC-4EEF-9609-8AA1C7CAD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Pairs Trading</a:t>
            </a:r>
          </a:p>
          <a:p>
            <a:r>
              <a:rPr lang="en-US" dirty="0"/>
              <a:t>A pairs trade is a trading strategy that involves matching a long position with a short position in two stocks with a high correlation.</a:t>
            </a:r>
          </a:p>
          <a:p>
            <a:r>
              <a:rPr lang="en-US" b="1" dirty="0"/>
              <a:t>Tax Loss Harvesting</a:t>
            </a:r>
          </a:p>
          <a:p>
            <a:r>
              <a:rPr lang="en-US" dirty="0"/>
              <a:t>Tax-loss harvesting is the timely selling of securities at a loss to offset the amount of capital gains tax owed from selling profitable assets. </a:t>
            </a:r>
          </a:p>
          <a:p>
            <a:endParaRPr lang="en-US" dirty="0"/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FC80FA98-D238-41BC-848B-15F7D2C9D06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70000"/>
          </a:blip>
          <a:srcRect/>
          <a:stretch/>
        </p:blipFill>
        <p:spPr>
          <a:xfrm>
            <a:off x="6622676" y="1996588"/>
            <a:ext cx="4953000" cy="3090862"/>
          </a:xfrm>
          <a:ln>
            <a:noFill/>
          </a:ln>
        </p:spPr>
      </p:pic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D30A968E-AB03-4BB5-BF8E-EB31DFD33B1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FEF76E7-2EBE-4103-B764-AD23619BE076}" type="datetime1">
              <a:rPr lang="en-US" smtClean="0"/>
              <a:pPr/>
              <a:t>10/17/2023</a:t>
            </a:fld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5789CCB9-138D-4D90-8AFB-AC5C736125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93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239E7F-8B2C-FCED-8D24-18CF1FAEDAA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32A201-6E42-70FA-BFBA-0B1F074EDB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E8D80BE-8CF6-957D-2EFA-33D8C6FB696B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META and NVIDIA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B813523-DA8D-F2E8-6168-0E8D8D208304}"/>
              </a:ext>
            </a:extLst>
          </p:cNvPr>
          <p:cNvSpPr txBox="1">
            <a:spLocks/>
          </p:cNvSpPr>
          <p:nvPr/>
        </p:nvSpPr>
        <p:spPr>
          <a:xfrm>
            <a:off x="854074" y="1802269"/>
            <a:ext cx="5387979" cy="3856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Why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Both Tech companies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Both have become synonymous with AI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NVIDIA – produces chips used in Generative AI.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META – is huge consumer of these chips and end users using META products also uses these chips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111CD9E-227D-2AA5-D6D1-653840C764DF}"/>
              </a:ext>
            </a:extLst>
          </p:cNvPr>
          <p:cNvSpPr txBox="1">
            <a:spLocks/>
          </p:cNvSpPr>
          <p:nvPr/>
        </p:nvSpPr>
        <p:spPr>
          <a:xfrm>
            <a:off x="854074" y="800101"/>
            <a:ext cx="10747376" cy="1002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Compared all the stocks in S&amp;P 100 index. Using K-means clustering clustered into smaller groups and identified two correlated stocks</a:t>
            </a:r>
          </a:p>
        </p:txBody>
      </p:sp>
      <p:pic>
        <p:nvPicPr>
          <p:cNvPr id="8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33DF0F82-A253-F4ED-7999-76B5D8270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053" y="2026373"/>
            <a:ext cx="5111746" cy="340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75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89A789-257B-DB0C-9E57-6B3C0698D58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373588-5CB6-334E-CD2B-52B7DAFEC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45463B-D739-CCE9-8424-36D650F51D7C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Pairs Trading Strategy</a:t>
            </a:r>
          </a:p>
        </p:txBody>
      </p:sp>
      <p:pic>
        <p:nvPicPr>
          <p:cNvPr id="6" name="Picture 5" descr="A line of blue and orange lines&#10;&#10;Description automatically generated">
            <a:extLst>
              <a:ext uri="{FF2B5EF4-FFF2-40B4-BE49-F238E27FC236}">
                <a16:creationId xmlns:a16="http://schemas.microsoft.com/office/drawing/2014/main" id="{73C30216-FD99-DB05-21F4-9E6463908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92" y="1294038"/>
            <a:ext cx="6200783" cy="4030437"/>
          </a:xfrm>
          <a:prstGeom prst="rect">
            <a:avLst/>
          </a:prstGeom>
        </p:spPr>
      </p:pic>
      <p:pic>
        <p:nvPicPr>
          <p:cNvPr id="8" name="Picture 7" descr="A graph of a stock market&#10;&#10;Description automatically generated with medium confidence">
            <a:extLst>
              <a:ext uri="{FF2B5EF4-FFF2-40B4-BE49-F238E27FC236}">
                <a16:creationId xmlns:a16="http://schemas.microsoft.com/office/drawing/2014/main" id="{6B4557B3-C4E4-8F3E-4D5A-91561DCF8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1676" y="1294038"/>
            <a:ext cx="5006974" cy="251732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9D5B8D9-0862-C79F-E2F7-3B186BDC458D}"/>
              </a:ext>
            </a:extLst>
          </p:cNvPr>
          <p:cNvSpPr txBox="1">
            <a:spLocks/>
          </p:cNvSpPr>
          <p:nvPr/>
        </p:nvSpPr>
        <p:spPr>
          <a:xfrm>
            <a:off x="7343775" y="3980989"/>
            <a:ext cx="4378330" cy="21245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Simple pairs trading strategy between the two stocks yield promising results.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Advanced indication of a favorable price movement, along with tax loss harvesting from other open positions can help in smart investing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A140E2-3D90-FAE8-F7C0-04D571B5C5D4}"/>
              </a:ext>
            </a:extLst>
          </p:cNvPr>
          <p:cNvSpPr txBox="1"/>
          <p:nvPr/>
        </p:nvSpPr>
        <p:spPr>
          <a:xfrm>
            <a:off x="485775" y="5705475"/>
            <a:ext cx="63150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/>
              <a:t>Further details in the ‘Analysis’ notebook</a:t>
            </a:r>
          </a:p>
        </p:txBody>
      </p:sp>
    </p:spTree>
    <p:extLst>
      <p:ext uri="{BB962C8B-B14F-4D97-AF65-F5344CB8AC3E}">
        <p14:creationId xmlns:p14="http://schemas.microsoft.com/office/powerpoint/2010/main" val="3934942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B74BB8A-7BAA-4A6E-9CC4-CB382C68DE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055465-EA9F-436E-A0C3-64912E06B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Time-Series Price prediction</a:t>
            </a:r>
          </a:p>
        </p:txBody>
      </p:sp>
    </p:spTree>
    <p:extLst>
      <p:ext uri="{BB962C8B-B14F-4D97-AF65-F5344CB8AC3E}">
        <p14:creationId xmlns:p14="http://schemas.microsoft.com/office/powerpoint/2010/main" val="1912012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7E707B-35A9-7ADA-C148-64A0D9A7F9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0836FF-BBDB-085A-576B-842000C32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980D9C-3EE9-5E48-05B8-0004D9C2916F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Time-Series Price Prediction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8153B2-1FF1-9A04-67ED-53DA8BF6B037}"/>
              </a:ext>
            </a:extLst>
          </p:cNvPr>
          <p:cNvSpPr txBox="1">
            <a:spLocks/>
          </p:cNvSpPr>
          <p:nvPr/>
        </p:nvSpPr>
        <p:spPr>
          <a:xfrm>
            <a:off x="854074" y="1583194"/>
            <a:ext cx="5387979" cy="3856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Models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Stacked LSTM 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ARIMA model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Data 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every minute data from Alpaca 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from Sept 1, 2023, to Oct 16, 2023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6F3FE39-E8ED-8850-FCAC-2DBA50587311}"/>
              </a:ext>
            </a:extLst>
          </p:cNvPr>
          <p:cNvSpPr txBox="1">
            <a:spLocks/>
          </p:cNvSpPr>
          <p:nvPr/>
        </p:nvSpPr>
        <p:spPr>
          <a:xfrm>
            <a:off x="6416674" y="1477963"/>
            <a:ext cx="5387979" cy="491331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Selection Criteria</a:t>
            </a:r>
          </a:p>
          <a:p>
            <a:pPr marL="285750" indent="-285750"/>
            <a:r>
              <a:rPr lang="en-US" sz="22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Time taken to run the model </a:t>
            </a:r>
          </a:p>
          <a:p>
            <a:pPr marL="457200" lvl="1" indent="0">
              <a:buNone/>
            </a:pPr>
            <a:r>
              <a:rPr lang="en-US" sz="2200" i="1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(Laptop with GPU was used)</a:t>
            </a:r>
          </a:p>
          <a:p>
            <a:pPr marL="285750" indent="-285750"/>
            <a:r>
              <a:rPr lang="en-US" sz="22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Incremental Learning</a:t>
            </a:r>
            <a:endParaRPr lang="en-US" sz="16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  <a:p>
            <a:pPr marL="0" indent="0">
              <a:buNone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Time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LSTM – 20 Seconds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ARIMA – 3K Seconds</a:t>
            </a:r>
          </a:p>
          <a:p>
            <a:pPr marL="0" indent="0">
              <a:buNone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MSE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LSTM – 0.32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ARIMA – 0.13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10D82F-EC56-F044-6765-D889B58FD88E}"/>
              </a:ext>
            </a:extLst>
          </p:cNvPr>
          <p:cNvSpPr txBox="1"/>
          <p:nvPr/>
        </p:nvSpPr>
        <p:spPr>
          <a:xfrm>
            <a:off x="485775" y="5705475"/>
            <a:ext cx="63150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/>
              <a:t>Further details in the ‘</a:t>
            </a:r>
            <a:r>
              <a:rPr lang="en-US" sz="1000" b="1" i="1" dirty="0" err="1"/>
              <a:t>TimeSeries</a:t>
            </a:r>
            <a:r>
              <a:rPr lang="en-US" sz="1000" b="1" i="1" dirty="0"/>
              <a:t> Prediction’ notebook</a:t>
            </a:r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25F6A8B5-414F-50EF-BDA2-AD5A8EB798F2}"/>
              </a:ext>
            </a:extLst>
          </p:cNvPr>
          <p:cNvSpPr/>
          <p:nvPr/>
        </p:nvSpPr>
        <p:spPr>
          <a:xfrm>
            <a:off x="2701929" y="2497366"/>
            <a:ext cx="685800" cy="209550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B6B5C405-C61C-826A-6F52-FE02EF5854E7}"/>
              </a:ext>
            </a:extLst>
          </p:cNvPr>
          <p:cNvSpPr/>
          <p:nvPr/>
        </p:nvSpPr>
        <p:spPr>
          <a:xfrm>
            <a:off x="8972550" y="4059466"/>
            <a:ext cx="685800" cy="209550"/>
          </a:xfrm>
          <a:prstGeom prst="lef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667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7E707B-35A9-7ADA-C148-64A0D9A7F9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0836FF-BBDB-085A-576B-842000C32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980D9C-3EE9-5E48-05B8-0004D9C2916F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Time-Series Price Prediction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10D82F-EC56-F044-6765-D889B58FD88E}"/>
              </a:ext>
            </a:extLst>
          </p:cNvPr>
          <p:cNvSpPr txBox="1"/>
          <p:nvPr/>
        </p:nvSpPr>
        <p:spPr>
          <a:xfrm>
            <a:off x="485775" y="5705475"/>
            <a:ext cx="63150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/>
              <a:t>Further details in the ‘</a:t>
            </a:r>
            <a:r>
              <a:rPr lang="en-US" sz="1000" b="1" i="1" dirty="0" err="1"/>
              <a:t>TimeSeries</a:t>
            </a:r>
            <a:r>
              <a:rPr lang="en-US" sz="1000" b="1" i="1" dirty="0"/>
              <a:t> Prediction’ notebook</a:t>
            </a:r>
          </a:p>
        </p:txBody>
      </p:sp>
      <p:pic>
        <p:nvPicPr>
          <p:cNvPr id="9" name="Picture 8" descr="A blue line graph on a black background&#10;&#10;Description automatically generated">
            <a:extLst>
              <a:ext uri="{FF2B5EF4-FFF2-40B4-BE49-F238E27FC236}">
                <a16:creationId xmlns:a16="http://schemas.microsoft.com/office/drawing/2014/main" id="{35536B24-61C6-8ED1-245A-AB2FEFBA26AB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6" y="1600196"/>
            <a:ext cx="4572000" cy="3657607"/>
          </a:xfrm>
          <a:prstGeom prst="rect">
            <a:avLst/>
          </a:prstGeom>
        </p:spPr>
      </p:pic>
      <p:pic>
        <p:nvPicPr>
          <p:cNvPr id="13" name="Picture 12" descr="A line graph with red and blue lines&#10;&#10;Description automatically generated">
            <a:extLst>
              <a:ext uri="{FF2B5EF4-FFF2-40B4-BE49-F238E27FC236}">
                <a16:creationId xmlns:a16="http://schemas.microsoft.com/office/drawing/2014/main" id="{F4A3B04C-66EB-2E79-6204-DADB967B3653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599236" y="1600196"/>
            <a:ext cx="4572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56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inimalist Presentation">
      <a:dk1>
        <a:sysClr val="windowText" lastClr="000000"/>
      </a:dk1>
      <a:lt1>
        <a:sysClr val="window" lastClr="FFFFFF"/>
      </a:lt1>
      <a:dk2>
        <a:srgbClr val="ABABAB"/>
      </a:dk2>
      <a:lt2>
        <a:srgbClr val="F2F1EE"/>
      </a:lt2>
      <a:accent1>
        <a:srgbClr val="D8D2CD"/>
      </a:accent1>
      <a:accent2>
        <a:srgbClr val="C0C9C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Biome Light"/>
        <a:ea typeface=""/>
        <a:cs typeface=""/>
      </a:majorFont>
      <a:minorFont>
        <a:latin typeface="Biom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color presentation_Win32_LW_v2.potx" id="{B7F4C684-7BE5-4BD8-BEBE-7F207A45F474}" vid="{9091DE1E-F617-4C59-950B-F96736B889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0976319-4513-485C-AD3A-E56C39927A3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3A10211-FBDE-44DA-8AD6-29E596B297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A1B7BBB-8F46-4BA8-85EC-2ECC1D2E32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450</TotalTime>
  <Words>599</Words>
  <Application>Microsoft Office PowerPoint</Application>
  <PresentationFormat>Widescreen</PresentationFormat>
  <Paragraphs>135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Biome Light</vt:lpstr>
      <vt:lpstr>Calibri</vt:lpstr>
      <vt:lpstr>Office Theme</vt:lpstr>
      <vt:lpstr>Stock Price Prediction</vt:lpstr>
      <vt:lpstr>Team</vt:lpstr>
      <vt:lpstr>Agenda</vt:lpstr>
      <vt:lpstr>Introduction</vt:lpstr>
      <vt:lpstr>PowerPoint Presentation</vt:lpstr>
      <vt:lpstr>PowerPoint Presentation</vt:lpstr>
      <vt:lpstr>Time-Series Price prediction</vt:lpstr>
      <vt:lpstr>PowerPoint Presentation</vt:lpstr>
      <vt:lpstr>PowerPoint Presentation</vt:lpstr>
      <vt:lpstr>Architecture</vt:lpstr>
      <vt:lpstr>PowerPoint Presentation</vt:lpstr>
      <vt:lpstr>PowerPoint Presentation</vt:lpstr>
      <vt:lpstr>User Interface</vt:lpstr>
      <vt:lpstr>PowerPoint Presentation</vt:lpstr>
      <vt:lpstr>What’s next</vt:lpstr>
      <vt:lpstr>Goals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Price Prediction</dc:title>
  <dc:creator>Nishant Nayar</dc:creator>
  <cp:lastModifiedBy>Nishant Nayar</cp:lastModifiedBy>
  <cp:revision>27</cp:revision>
  <dcterms:created xsi:type="dcterms:W3CDTF">2023-10-17T18:58:40Z</dcterms:created>
  <dcterms:modified xsi:type="dcterms:W3CDTF">2023-10-18T02:31:12Z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